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75" r:id="rId7"/>
    <p:sldId id="280" r:id="rId8"/>
    <p:sldId id="276" r:id="rId9"/>
    <p:sldId id="281" r:id="rId10"/>
    <p:sldId id="282" r:id="rId11"/>
    <p:sldId id="277" r:id="rId12"/>
    <p:sldId id="278" r:id="rId13"/>
    <p:sldId id="279" r:id="rId14"/>
    <p:sldId id="283" r:id="rId15"/>
    <p:sldId id="284" r:id="rId16"/>
    <p:sldId id="262" r:id="rId17"/>
    <p:sldId id="285" r:id="rId18"/>
    <p:sldId id="286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Arial Black" panose="020B0A04020102020204" pitchFamily="34" charset="0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E2C"/>
    <a:srgbClr val="7F7F7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6B74B-0688-4E56-8D8E-5F215F5DF03B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D7F24-2A30-4408-B62E-F5B75509F6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5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007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433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1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556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1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098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87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95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7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0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4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D7F24-2A30-4408-B62E-F5B75509F6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4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B6230-6F59-413E-A758-FA6201F57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1EE6BE-B700-4BDF-9233-22E044911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45C435-E42B-4E65-9B6A-F385D798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198FF-A517-4F4C-9CE1-CAA65BEB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671F2-2C21-49A1-90B2-76FF05FD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05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67595-9612-45F0-BB73-D248ABC0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4E0805-4224-4EEE-B36F-5305BF227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F9C48-C240-406E-B36E-2EE112FE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0CA1C8-2B7E-4844-9907-06D6E3CC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8A7FA-A8E2-42A0-8ABD-9D4D86BD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68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6CECD8-B221-4D76-8247-C2F36BBBB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F4DE2-8DE7-4CCC-B2DF-28F6FFC5C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EFE09B-55AE-48E7-A258-44541745D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3D3417-DF83-4CB9-A6D2-CBE08C53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08F4E-31BB-477C-9AAD-41406BBF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5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768D6-CF51-4443-867E-76C7669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28104B-4B2A-44DA-BC13-C8330508E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5AFC0-D416-41C2-99A4-E0A7396F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E56ED8-90CC-4BA4-95EF-319CABA9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9DE14-4042-4C3D-A273-A9209011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2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D3F22-838F-48F7-9C2D-19794260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76C245-A74A-4601-B5EA-586B95434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80B1D-0D3B-429D-9A42-5FB955E0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41C711-78DD-4D36-9F79-BF62CB71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801DA-15B7-41E0-BB46-4327B02C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64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46A6F-626A-4434-8BDD-179EF566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B664C0-DF52-4BF4-91DD-02D0B04A0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7E16D-774E-44E7-8A29-101659C7D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04324E-2534-4DCD-BB05-6FA85414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C6BC16-8C94-4C65-BDBC-967A8CC5B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5BEEFD-89C9-4D6E-B892-F546E81F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4EC9A-788F-4535-A145-83AC7899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D0EEB3-BD77-490E-8DD9-AD1D9E1AC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85EE16-A048-4A6D-935D-9E800C745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B71FB2-E930-4B99-B015-E253E5BBD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BB213A-E710-43E4-A628-9EF4E4ADC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72007D-CB5E-459B-8C78-BC248775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6F7B3C-46C4-4533-B7CC-324617C6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B456B8-E7FF-40E1-A074-E3C9A6E3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07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65D90-D150-4A7C-A280-6D5F005A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4F2C4-5E52-4709-8064-47F854EC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6110E0-F7C9-40F5-BF9A-E099889F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CF930C-0F35-463D-BBD9-283E63F6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6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C7CCFC-4074-4E64-84FA-25A2923B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3916D2-37C4-4A84-B0A5-1FF7531A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B602B-B39B-414F-B5EB-EFCAE282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0B9FA-59DE-4207-A9A0-62D3B189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0658C-07B0-42BD-A939-5C9F29C22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F3517-6A76-4672-9441-1171A3A36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056C96-FBFB-4C9B-8822-583EB105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1C7A0-8C8F-43CC-B4B1-782FB7F6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CECB3-DC89-43DF-B9BF-B0403E8B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2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2231B-FE2F-49A0-84EA-71D2A7D3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0F5258-B41D-4598-823E-5C19AC2F0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CA49C7-50F7-434F-B06D-E8243E1BC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12459-3846-4A11-B6E1-0E95583C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6E3EC2-C5DA-4D5E-B40B-01565E18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FA82C-C83B-4201-834C-658EE97B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1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3A18AD-9B4D-4886-90B2-704EF0C2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2543D-07DC-4583-84B2-A48ACCAAD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BBB08-9C04-4993-BD8C-E7541C7CB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E0FBE-9FEF-4089-8385-10783F7233B4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649E1-B122-4CBB-B536-1EC169B55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E3028-ADAE-4808-96BB-EB81E7B92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84F4-95E0-4E9B-8AB9-E925E8814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5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43DC69-AE95-4E57-81F4-00C565A02FD3}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7AF786-2C4A-45E2-B42F-723C18AECF5C}"/>
              </a:ext>
            </a:extLst>
          </p:cNvPr>
          <p:cNvSpPr/>
          <p:nvPr/>
        </p:nvSpPr>
        <p:spPr>
          <a:xfrm>
            <a:off x="1213164" y="362139"/>
            <a:ext cx="4734962" cy="5911913"/>
          </a:xfrm>
          <a:prstGeom prst="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981022-5C98-4DE3-AE4F-3039E72BE6CF}"/>
              </a:ext>
            </a:extLst>
          </p:cNvPr>
          <p:cNvCxnSpPr>
            <a:cxnSpLocks/>
          </p:cNvCxnSpPr>
          <p:nvPr/>
        </p:nvCxnSpPr>
        <p:spPr>
          <a:xfrm>
            <a:off x="2405845" y="2549471"/>
            <a:ext cx="24946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5A883D-07AB-458D-928A-EE7DCC1CFFBC}"/>
              </a:ext>
            </a:extLst>
          </p:cNvPr>
          <p:cNvSpPr txBox="1"/>
          <p:nvPr/>
        </p:nvSpPr>
        <p:spPr>
          <a:xfrm>
            <a:off x="3056133" y="1685584"/>
            <a:ext cx="11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GTA5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44BC3-BFC6-473C-BD07-D112FA0A87FE}"/>
              </a:ext>
            </a:extLst>
          </p:cNvPr>
          <p:cNvSpPr txBox="1"/>
          <p:nvPr/>
        </p:nvSpPr>
        <p:spPr>
          <a:xfrm>
            <a:off x="2530133" y="2054916"/>
            <a:ext cx="2246051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자율주행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A6757-EEAC-453C-9DC7-3137E3015100}"/>
              </a:ext>
            </a:extLst>
          </p:cNvPr>
          <p:cNvSpPr txBox="1"/>
          <p:nvPr/>
        </p:nvSpPr>
        <p:spPr>
          <a:xfrm>
            <a:off x="2938504" y="2726945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201704100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85FFD-50B5-49CA-861E-5392DD7C9584}"/>
              </a:ext>
            </a:extLst>
          </p:cNvPr>
          <p:cNvSpPr txBox="1"/>
          <p:nvPr/>
        </p:nvSpPr>
        <p:spPr>
          <a:xfrm>
            <a:off x="2429712" y="3113171"/>
            <a:ext cx="24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소프트웨어응용학부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71CB0-AA2F-4B77-8AC8-39396E31F009}"/>
              </a:ext>
            </a:extLst>
          </p:cNvPr>
          <p:cNvSpPr txBox="1"/>
          <p:nvPr/>
        </p:nvSpPr>
        <p:spPr>
          <a:xfrm>
            <a:off x="2453582" y="3507316"/>
            <a:ext cx="24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정성욱</a:t>
            </a:r>
          </a:p>
        </p:txBody>
      </p:sp>
    </p:spTree>
    <p:extLst>
      <p:ext uri="{BB962C8B-B14F-4D97-AF65-F5344CB8AC3E}">
        <p14:creationId xmlns:p14="http://schemas.microsoft.com/office/powerpoint/2010/main" val="3968153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F2ABBC-2928-4317-A3F1-85DFF0517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8" t="-1412" r="-2208" b="72990"/>
          <a:stretch/>
        </p:blipFill>
        <p:spPr>
          <a:xfrm>
            <a:off x="5513033" y="1283733"/>
            <a:ext cx="5759064" cy="1610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41A606-257A-480E-A943-58838C15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359" y="3813905"/>
            <a:ext cx="6747028" cy="244711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99746C46-AB67-423D-B55B-DC7AAD0D7ADA}"/>
              </a:ext>
            </a:extLst>
          </p:cNvPr>
          <p:cNvSpPr/>
          <p:nvPr/>
        </p:nvSpPr>
        <p:spPr>
          <a:xfrm>
            <a:off x="8114236" y="3044095"/>
            <a:ext cx="337351" cy="49365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FA3EB3-3456-4750-89D4-5154BD293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27" y="1312123"/>
            <a:ext cx="5031532" cy="50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6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07FDBE-0167-48AB-AE18-CA72D7996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7" y="1459086"/>
            <a:ext cx="6991384" cy="4681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65D23D-00FC-4AAD-B42A-5773B3BAE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26" y="1722179"/>
            <a:ext cx="6416307" cy="441863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CCF63B5-A4AB-4984-9123-D10C86AD52C3}"/>
              </a:ext>
            </a:extLst>
          </p:cNvPr>
          <p:cNvSpPr/>
          <p:nvPr/>
        </p:nvSpPr>
        <p:spPr>
          <a:xfrm>
            <a:off x="3735389" y="2200331"/>
            <a:ext cx="1466295" cy="13449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4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6B2A06-45E2-4934-9680-B04951BC3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855"/>
            <a:ext cx="4059959" cy="64505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7DB663-3F01-4CD2-9708-EB009746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0" y="5011871"/>
            <a:ext cx="6791325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6ACA21-3042-4EFC-816F-9961B81DC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20" y="5947457"/>
            <a:ext cx="79819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5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EB31-827A-415A-A21B-6CD14759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91" y="1240404"/>
            <a:ext cx="9732764" cy="52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5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BC1A53-C3AC-4868-8B61-C59D6D93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50" y="270074"/>
            <a:ext cx="4743335" cy="52956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D377C-D4E8-4D52-959E-CE8ED50C3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5" y="2148999"/>
            <a:ext cx="6549092" cy="34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3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4" name="2019-05-09 03-34-24">
            <a:hlinkClick r:id="" action="ppaction://media"/>
            <a:extLst>
              <a:ext uri="{FF2B5EF4-FFF2-40B4-BE49-F238E27FC236}">
                <a16:creationId xmlns:a16="http://schemas.microsoft.com/office/drawing/2014/main" id="{EB2BE29B-CA21-43C5-B110-7E56992DB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5842" y="1240404"/>
            <a:ext cx="9033074" cy="50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04.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문제점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077ED-3DDC-468E-B488-7CC6D13537F3}"/>
              </a:ext>
            </a:extLst>
          </p:cNvPr>
          <p:cNvSpPr txBox="1"/>
          <p:nvPr/>
        </p:nvSpPr>
        <p:spPr>
          <a:xfrm>
            <a:off x="1100292" y="1135690"/>
            <a:ext cx="94211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학습을 위한 데이터의 양이 너무 부족</a:t>
            </a:r>
            <a:r>
              <a:rPr lang="en-US" altLang="ko-K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트레이닝 할 모델과 테스트 할 모델이 부족하여 제대로 된 운행이 되지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예외 처리할 것이 너무 많음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가상환경에서조차</a:t>
            </a:r>
            <a:r>
              <a:rPr lang="ko-KR" altLang="en-US" dirty="0"/>
              <a:t> 신경 써야 할 예외가 많아 영상처리의 예외처리에 시간을 많이 소모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 환경 구축 중의 예외적인 상황을 해결 하는 데에 시간을 많이 소모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영상데이터와 입력데이터와의 관계도를 정확히 설명하지 못함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CC8DB-4F66-4AC5-A271-E6F2FF599315}"/>
              </a:ext>
            </a:extLst>
          </p:cNvPr>
          <p:cNvSpPr txBox="1"/>
          <p:nvPr/>
        </p:nvSpPr>
        <p:spPr>
          <a:xfrm>
            <a:off x="706803" y="470008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84CCF1-8092-4DE5-A32E-013C8891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45" y="4667897"/>
            <a:ext cx="3531866" cy="2190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C6DE23-E692-4F5A-B882-968EA5E9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646" y="4526535"/>
            <a:ext cx="4458016" cy="23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06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04.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추후계획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E9CCDF-9901-4993-B3B8-1D464CCA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91" y="2476000"/>
            <a:ext cx="6115050" cy="3590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50B82-724C-4355-AD48-8D10A3313F17}"/>
              </a:ext>
            </a:extLst>
          </p:cNvPr>
          <p:cNvSpPr txBox="1"/>
          <p:nvPr/>
        </p:nvSpPr>
        <p:spPr>
          <a:xfrm>
            <a:off x="988291" y="1261198"/>
            <a:ext cx="9733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충분한 테스트 모델이 확보되면 사물인식을 통하여 신호체계를 지킬 수 있도록 하고 싶음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지속적으로 </a:t>
            </a:r>
            <a:r>
              <a:rPr lang="ko-KR" altLang="en-US" dirty="0" err="1"/>
              <a:t>드랍되는</a:t>
            </a:r>
            <a:r>
              <a:rPr lang="ko-KR" altLang="en-US" dirty="0"/>
              <a:t> 프레임을 안정적으로 유지하고 싶음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8BCABD-8397-4522-BD90-1C740A20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168" y="2965139"/>
            <a:ext cx="5318649" cy="31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5049466" y="3167390"/>
            <a:ext cx="209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133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C1FAD70-CCF3-48BF-BC90-4D69F33CDAE8}"/>
              </a:ext>
            </a:extLst>
          </p:cNvPr>
          <p:cNvCxnSpPr>
            <a:cxnSpLocks/>
          </p:cNvCxnSpPr>
          <p:nvPr/>
        </p:nvCxnSpPr>
        <p:spPr>
          <a:xfrm>
            <a:off x="5592618" y="1616364"/>
            <a:ext cx="11822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1A243F-1611-4DC6-A2B4-B4E34E5C930E}"/>
              </a:ext>
            </a:extLst>
          </p:cNvPr>
          <p:cNvSpPr txBox="1"/>
          <p:nvPr/>
        </p:nvSpPr>
        <p:spPr>
          <a:xfrm>
            <a:off x="5140036" y="1247032"/>
            <a:ext cx="209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INDEX</a:t>
            </a:r>
            <a:endParaRPr lang="ko-KR" altLang="en-US" b="1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B82948-5FD3-4D4B-B4A4-FD072E8A6233}"/>
              </a:ext>
            </a:extLst>
          </p:cNvPr>
          <p:cNvCxnSpPr>
            <a:cxnSpLocks/>
          </p:cNvCxnSpPr>
          <p:nvPr/>
        </p:nvCxnSpPr>
        <p:spPr>
          <a:xfrm>
            <a:off x="5592618" y="1247032"/>
            <a:ext cx="11822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D6A8C6-B0AF-4D77-84A4-767BED2AC469}"/>
              </a:ext>
            </a:extLst>
          </p:cNvPr>
          <p:cNvSpPr txBox="1"/>
          <p:nvPr/>
        </p:nvSpPr>
        <p:spPr>
          <a:xfrm>
            <a:off x="2033806" y="2690336"/>
            <a:ext cx="172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b="1" dirty="0">
                <a:latin typeface="Arial Black" panose="020B0A04020102020204" pitchFamily="34" charset="0"/>
              </a:rPr>
              <a:t>01</a:t>
            </a:r>
            <a:endParaRPr lang="ko-KR" altLang="en-US" sz="9000" b="1" dirty="0"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BD191-CB64-41C8-B063-E96233346687}"/>
              </a:ext>
            </a:extLst>
          </p:cNvPr>
          <p:cNvSpPr txBox="1"/>
          <p:nvPr/>
        </p:nvSpPr>
        <p:spPr>
          <a:xfrm>
            <a:off x="6499588" y="2690336"/>
            <a:ext cx="172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b="1" dirty="0">
                <a:latin typeface="Arial Black" panose="020B0A04020102020204" pitchFamily="34" charset="0"/>
              </a:rPr>
              <a:t>03</a:t>
            </a:r>
            <a:endParaRPr lang="ko-KR" altLang="en-US" sz="9000" b="1" dirty="0"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E921FF-9B43-4683-B2B1-301EE5CCD04D}"/>
              </a:ext>
            </a:extLst>
          </p:cNvPr>
          <p:cNvSpPr txBox="1"/>
          <p:nvPr/>
        </p:nvSpPr>
        <p:spPr>
          <a:xfrm>
            <a:off x="4266697" y="2690336"/>
            <a:ext cx="172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b="1" dirty="0">
                <a:latin typeface="Arial Black" panose="020B0A04020102020204" pitchFamily="34" charset="0"/>
              </a:rPr>
              <a:t>02</a:t>
            </a:r>
            <a:endParaRPr lang="ko-KR" altLang="en-US" sz="9000" b="1" dirty="0"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CB00E-FB6F-47E3-B472-64C9C33883A2}"/>
              </a:ext>
            </a:extLst>
          </p:cNvPr>
          <p:cNvSpPr txBox="1"/>
          <p:nvPr/>
        </p:nvSpPr>
        <p:spPr>
          <a:xfrm>
            <a:off x="8732479" y="2690336"/>
            <a:ext cx="172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b="1" dirty="0">
                <a:latin typeface="Arial Black" panose="020B0A04020102020204" pitchFamily="34" charset="0"/>
              </a:rPr>
              <a:t>04</a:t>
            </a:r>
            <a:endParaRPr lang="ko-KR" altLang="en-US" sz="9000" b="1" dirty="0"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4AEE84-A531-42B7-87DC-EA7E3D09FFE0}"/>
              </a:ext>
            </a:extLst>
          </p:cNvPr>
          <p:cNvSpPr txBox="1"/>
          <p:nvPr/>
        </p:nvSpPr>
        <p:spPr>
          <a:xfrm>
            <a:off x="2167734" y="3244334"/>
            <a:ext cx="1376217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개발동기</a:t>
            </a:r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F9B18-AB65-4A9D-8F75-E8C9162714A4}"/>
              </a:ext>
            </a:extLst>
          </p:cNvPr>
          <p:cNvSpPr txBox="1"/>
          <p:nvPr/>
        </p:nvSpPr>
        <p:spPr>
          <a:xfrm>
            <a:off x="4402934" y="3244334"/>
            <a:ext cx="141547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작품설명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C03433-E73C-4AD3-BE50-F2F5925A18AA}"/>
              </a:ext>
            </a:extLst>
          </p:cNvPr>
          <p:cNvSpPr txBox="1"/>
          <p:nvPr/>
        </p:nvSpPr>
        <p:spPr>
          <a:xfrm>
            <a:off x="6613887" y="3244334"/>
            <a:ext cx="1498602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개발과정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D1AF2-1C92-4003-957B-B9D1338A732E}"/>
              </a:ext>
            </a:extLst>
          </p:cNvPr>
          <p:cNvSpPr txBox="1"/>
          <p:nvPr/>
        </p:nvSpPr>
        <p:spPr>
          <a:xfrm>
            <a:off x="8846778" y="3298195"/>
            <a:ext cx="1498602" cy="2616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문제점 및 추후계획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69458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01.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개발동기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B0BE-652E-433A-B370-402C67817020}"/>
              </a:ext>
            </a:extLst>
          </p:cNvPr>
          <p:cNvSpPr txBox="1"/>
          <p:nvPr/>
        </p:nvSpPr>
        <p:spPr>
          <a:xfrm>
            <a:off x="785091" y="2690336"/>
            <a:ext cx="10377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환경에서 주행 모델을 가져와 학습시키는 것은 비용도 비싸고 위험부담도 크다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실제 환경과 비슷한 가상의 환경에서 주행 하여 학습시키는 방법을 고안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중 </a:t>
            </a:r>
            <a:r>
              <a:rPr lang="en-US" altLang="ko-KR" dirty="0"/>
              <a:t>GTA5</a:t>
            </a:r>
            <a:r>
              <a:rPr lang="ko-KR" altLang="en-US" dirty="0"/>
              <a:t>는 주행이 자유롭고 환경 또한 현실성이 높아 게임 내</a:t>
            </a:r>
            <a:r>
              <a:rPr lang="en-US" altLang="ko-KR" dirty="0"/>
              <a:t>(</a:t>
            </a:r>
            <a:r>
              <a:rPr lang="ko-KR" altLang="en-US" dirty="0"/>
              <a:t>가상 환경</a:t>
            </a:r>
            <a:r>
              <a:rPr lang="en-US" altLang="ko-KR" dirty="0"/>
              <a:t>)</a:t>
            </a:r>
            <a:r>
              <a:rPr lang="ko-KR" altLang="en-US" dirty="0"/>
              <a:t>에서 주행 및 학습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874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02.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작품설명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C0B4-1B0C-4BA9-83A0-0247C108D7ED}"/>
              </a:ext>
            </a:extLst>
          </p:cNvPr>
          <p:cNvSpPr txBox="1"/>
          <p:nvPr/>
        </p:nvSpPr>
        <p:spPr>
          <a:xfrm>
            <a:off x="1725593" y="4967579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실제 주행데이터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유저입력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F320F-197E-474C-B52D-C1873D85753C}"/>
              </a:ext>
            </a:extLst>
          </p:cNvPr>
          <p:cNvSpPr/>
          <p:nvPr/>
        </p:nvSpPr>
        <p:spPr>
          <a:xfrm>
            <a:off x="1357745" y="4926506"/>
            <a:ext cx="2589796" cy="71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CF4716-7843-435D-98E6-532620104F1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47541" y="5281746"/>
            <a:ext cx="1881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9E157B-1794-4DF6-9C4D-3D452B6364FE}"/>
              </a:ext>
            </a:extLst>
          </p:cNvPr>
          <p:cNvSpPr/>
          <p:nvPr/>
        </p:nvSpPr>
        <p:spPr>
          <a:xfrm>
            <a:off x="8723471" y="4926503"/>
            <a:ext cx="2589796" cy="7104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E6640-49A6-4451-9D16-58DD8AB5F10C}"/>
              </a:ext>
            </a:extLst>
          </p:cNvPr>
          <p:cNvSpPr txBox="1"/>
          <p:nvPr/>
        </p:nvSpPr>
        <p:spPr>
          <a:xfrm>
            <a:off x="8723471" y="4967579"/>
            <a:ext cx="26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Tensorflow</a:t>
            </a:r>
            <a:r>
              <a:rPr lang="ko-KR" altLang="en-US" dirty="0"/>
              <a:t>를 이용하여 학습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2D88BF-02C5-4E99-B071-6D28A21B9865}"/>
              </a:ext>
            </a:extLst>
          </p:cNvPr>
          <p:cNvSpPr txBox="1"/>
          <p:nvPr/>
        </p:nvSpPr>
        <p:spPr>
          <a:xfrm>
            <a:off x="1993401" y="1998747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영상처리를 이용하여 게임 속 환경을 파악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53D912-DAE3-40E4-BC42-019668F30861}"/>
              </a:ext>
            </a:extLst>
          </p:cNvPr>
          <p:cNvSpPr/>
          <p:nvPr/>
        </p:nvSpPr>
        <p:spPr>
          <a:xfrm>
            <a:off x="1887029" y="1828218"/>
            <a:ext cx="4781625" cy="710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2A2812-9E26-4440-9128-24043AADBD18}"/>
              </a:ext>
            </a:extLst>
          </p:cNvPr>
          <p:cNvSpPr txBox="1"/>
          <p:nvPr/>
        </p:nvSpPr>
        <p:spPr>
          <a:xfrm>
            <a:off x="5829350" y="4989699"/>
            <a:ext cx="1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주행모델</a:t>
            </a:r>
            <a:endParaRPr lang="en-US" altLang="ko-KR" dirty="0"/>
          </a:p>
          <a:p>
            <a:pPr algn="ctr"/>
            <a:r>
              <a:rPr lang="ko-KR" altLang="en-US" dirty="0"/>
              <a:t> 생성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3583A5-79CA-4043-AB82-82A570D53360}"/>
              </a:ext>
            </a:extLst>
          </p:cNvPr>
          <p:cNvSpPr/>
          <p:nvPr/>
        </p:nvSpPr>
        <p:spPr>
          <a:xfrm>
            <a:off x="5829350" y="4926506"/>
            <a:ext cx="2018747" cy="709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EFB08B7-6344-446A-9F18-F7D84989EE9F}"/>
              </a:ext>
            </a:extLst>
          </p:cNvPr>
          <p:cNvCxnSpPr>
            <a:cxnSpLocks/>
            <a:stCxn id="34" idx="3"/>
            <a:endCxn id="17" idx="1"/>
          </p:cNvCxnSpPr>
          <p:nvPr/>
        </p:nvCxnSpPr>
        <p:spPr>
          <a:xfrm>
            <a:off x="7848097" y="5281268"/>
            <a:ext cx="875374" cy="9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D96FB8E-22EC-41DD-BBA6-2B9590664273}"/>
              </a:ext>
            </a:extLst>
          </p:cNvPr>
          <p:cNvSpPr txBox="1"/>
          <p:nvPr/>
        </p:nvSpPr>
        <p:spPr>
          <a:xfrm>
            <a:off x="5829350" y="3666477"/>
            <a:ext cx="212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주행 모델 테스트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AEF3A-FC91-4229-99E4-AD071E6A1E6E}"/>
              </a:ext>
            </a:extLst>
          </p:cNvPr>
          <p:cNvSpPr/>
          <p:nvPr/>
        </p:nvSpPr>
        <p:spPr>
          <a:xfrm>
            <a:off x="5829350" y="3586578"/>
            <a:ext cx="2018747" cy="512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E958673-FA8C-4360-9082-5846C4765CE7}"/>
              </a:ext>
            </a:extLst>
          </p:cNvPr>
          <p:cNvCxnSpPr>
            <a:stCxn id="34" idx="0"/>
            <a:endCxn id="40" idx="2"/>
          </p:cNvCxnSpPr>
          <p:nvPr/>
        </p:nvCxnSpPr>
        <p:spPr>
          <a:xfrm flipV="1">
            <a:off x="6838724" y="4098982"/>
            <a:ext cx="0" cy="827524"/>
          </a:xfrm>
          <a:prstGeom prst="straightConnector1">
            <a:avLst/>
          </a:prstGeom>
          <a:ln>
            <a:solidFill>
              <a:srgbClr val="574E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9064CD6-D29A-4708-8B82-8E7BB3F531F7}"/>
              </a:ext>
            </a:extLst>
          </p:cNvPr>
          <p:cNvCxnSpPr>
            <a:stCxn id="17" idx="0"/>
            <a:endCxn id="20" idx="3"/>
          </p:cNvCxnSpPr>
          <p:nvPr/>
        </p:nvCxnSpPr>
        <p:spPr>
          <a:xfrm rot="16200000" flipV="1">
            <a:off x="6961510" y="1890559"/>
            <a:ext cx="2784165" cy="33698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4A60B19-6685-42F4-87C3-09A8DB06EAE0}"/>
              </a:ext>
            </a:extLst>
          </p:cNvPr>
          <p:cNvCxnSpPr>
            <a:stCxn id="40" idx="0"/>
            <a:endCxn id="20" idx="3"/>
          </p:cNvCxnSpPr>
          <p:nvPr/>
        </p:nvCxnSpPr>
        <p:spPr>
          <a:xfrm rot="16200000" flipV="1">
            <a:off x="6052107" y="2799961"/>
            <a:ext cx="1403164" cy="170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ADA076E-D80F-468D-8106-BB18B6A065D8}"/>
              </a:ext>
            </a:extLst>
          </p:cNvPr>
          <p:cNvCxnSpPr>
            <a:stCxn id="20" idx="2"/>
            <a:endCxn id="34" idx="1"/>
          </p:cNvCxnSpPr>
          <p:nvPr/>
        </p:nvCxnSpPr>
        <p:spPr>
          <a:xfrm rot="16200000" flipH="1">
            <a:off x="3682267" y="3134184"/>
            <a:ext cx="2742659" cy="15515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2BBA879-40B3-4C4B-A359-B1F9BF9964B0}"/>
              </a:ext>
            </a:extLst>
          </p:cNvPr>
          <p:cNvSpPr txBox="1"/>
          <p:nvPr/>
        </p:nvSpPr>
        <p:spPr>
          <a:xfrm>
            <a:off x="1942352" y="571275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초기 데이터</a:t>
            </a:r>
          </a:p>
        </p:txBody>
      </p:sp>
    </p:spTree>
    <p:extLst>
      <p:ext uri="{BB962C8B-B14F-4D97-AF65-F5344CB8AC3E}">
        <p14:creationId xmlns:p14="http://schemas.microsoft.com/office/powerpoint/2010/main" val="22461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D1E0C0-3688-48BC-A4C9-3E1477DF1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21" y="1459086"/>
            <a:ext cx="6459730" cy="420756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58A99-9140-4168-A0D2-6B739DA3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5" y="1459086"/>
            <a:ext cx="6553700" cy="420756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6F7DBB5-91F5-4221-B5F7-694788F09887}"/>
              </a:ext>
            </a:extLst>
          </p:cNvPr>
          <p:cNvSpPr/>
          <p:nvPr/>
        </p:nvSpPr>
        <p:spPr>
          <a:xfrm>
            <a:off x="5937473" y="3075852"/>
            <a:ext cx="1789044" cy="11131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BE7BB8-5C13-4C87-ACE8-D00C4821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61" y="1489026"/>
            <a:ext cx="6567707" cy="423352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78D4C6-40DB-45E2-BBB8-43009AF81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32" y="1459086"/>
            <a:ext cx="6567707" cy="426346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4A5EE36-2BFD-45A0-8546-1300230527ED}"/>
              </a:ext>
            </a:extLst>
          </p:cNvPr>
          <p:cNvSpPr/>
          <p:nvPr/>
        </p:nvSpPr>
        <p:spPr>
          <a:xfrm>
            <a:off x="5897717" y="4002157"/>
            <a:ext cx="1789044" cy="11131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0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67E13D-927F-4CE8-98EA-5BD0F95F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5" y="1337207"/>
            <a:ext cx="5393924" cy="5393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A3867C-A88D-4C58-84A6-C802786F9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844" y="1337207"/>
            <a:ext cx="5724525" cy="2066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51C961-B1D1-43A5-BD3B-7BAB6B645337}"/>
              </a:ext>
            </a:extLst>
          </p:cNvPr>
          <p:cNvSpPr txBox="1"/>
          <p:nvPr/>
        </p:nvSpPr>
        <p:spPr>
          <a:xfrm>
            <a:off x="4957596" y="3867302"/>
            <a:ext cx="6409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최소</a:t>
            </a:r>
            <a:r>
              <a:rPr lang="en-US" altLang="ko-KR" sz="1200" b="1" dirty="0"/>
              <a:t>Y</a:t>
            </a:r>
            <a:r>
              <a:rPr lang="ko-KR" altLang="en-US" sz="1200" b="1" dirty="0"/>
              <a:t>에서 최대</a:t>
            </a:r>
            <a:r>
              <a:rPr lang="en-US" altLang="ko-KR" sz="1200" b="1" dirty="0"/>
              <a:t>Y</a:t>
            </a:r>
            <a:r>
              <a:rPr lang="ko-KR" altLang="en-US" sz="1200" b="1" dirty="0"/>
              <a:t>값 사이 거리를 계산하여 라인 중에서 가장 높은 점수를 얻었는지 구하고 그 이후에 사이 거리 값이 높은 점수가 나오기 전까지 차선이라고 인식함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그리고 나서 두 라인을 발견하였을 때 경사와 기울기가 </a:t>
            </a:r>
            <a:r>
              <a:rPr lang="en-US" altLang="ko-KR" sz="1200" b="1" dirty="0"/>
              <a:t>+- 10%</a:t>
            </a:r>
            <a:r>
              <a:rPr lang="ko-KR" altLang="en-US" sz="1200" b="1" dirty="0"/>
              <a:t>의 오차를 허용하여 </a:t>
            </a:r>
          </a:p>
          <a:p>
            <a:r>
              <a:rPr lang="ko-KR" altLang="en-US" sz="1200" b="1" dirty="0"/>
              <a:t>따라서 선 하나를 구해서 양쪽의 선과 마주보는 대칭된 선을 </a:t>
            </a:r>
            <a:r>
              <a:rPr lang="en-US" altLang="ko-KR" sz="1200" b="1" dirty="0"/>
              <a:t>abs</a:t>
            </a:r>
            <a:r>
              <a:rPr lang="ko-KR" altLang="en-US" sz="1200" b="1" dirty="0"/>
              <a:t>함수를 통해 절댓값을 사용하여 대조한 뒤 그것을 차선이라고 인식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그런 뒤 가운데에 위치한 것은 차선 자체의 중간이므로 사이에 있는 물체를 사물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차와 같은 것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으로 인식하게 한다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3573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4" name="2019-05-09 01-38-51">
            <a:hlinkClick r:id="" action="ppaction://media"/>
            <a:extLst>
              <a:ext uri="{FF2B5EF4-FFF2-40B4-BE49-F238E27FC236}">
                <a16:creationId xmlns:a16="http://schemas.microsoft.com/office/drawing/2014/main" id="{78FD73F9-B2B9-46A1-8575-9F405D392F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4285" y="1356376"/>
            <a:ext cx="8783429" cy="49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1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F544390-5798-4569-B643-2CCB3F4787B0}"/>
              </a:ext>
            </a:extLst>
          </p:cNvPr>
          <p:cNvSpPr/>
          <p:nvPr/>
        </p:nvSpPr>
        <p:spPr>
          <a:xfrm rot="5400000">
            <a:off x="13854" y="-1385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BD732447-E2A4-4013-A533-0EA41635ABC8}"/>
              </a:ext>
            </a:extLst>
          </p:cNvPr>
          <p:cNvSpPr/>
          <p:nvPr/>
        </p:nvSpPr>
        <p:spPr>
          <a:xfrm rot="16200000">
            <a:off x="11217565" y="5883564"/>
            <a:ext cx="960582" cy="98829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4E7AD-F8E2-4421-B6BE-021BC45493DE}"/>
              </a:ext>
            </a:extLst>
          </p:cNvPr>
          <p:cNvSpPr txBox="1"/>
          <p:nvPr/>
        </p:nvSpPr>
        <p:spPr>
          <a:xfrm>
            <a:off x="785091" y="267855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03.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4ACFB-2602-4319-A36D-30BB8660287D}"/>
              </a:ext>
            </a:extLst>
          </p:cNvPr>
          <p:cNvSpPr txBox="1"/>
          <p:nvPr/>
        </p:nvSpPr>
        <p:spPr>
          <a:xfrm>
            <a:off x="1256145" y="218681"/>
            <a:ext cx="157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8E3682-323C-4B78-8811-D09AA43D5C43}"/>
              </a:ext>
            </a:extLst>
          </p:cNvPr>
          <p:cNvCxnSpPr>
            <a:cxnSpLocks/>
          </p:cNvCxnSpPr>
          <p:nvPr/>
        </p:nvCxnSpPr>
        <p:spPr>
          <a:xfrm>
            <a:off x="1357745" y="717184"/>
            <a:ext cx="1136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2C096-6AA8-43DB-9547-3324EE3BA404}"/>
              </a:ext>
            </a:extLst>
          </p:cNvPr>
          <p:cNvSpPr txBox="1"/>
          <p:nvPr/>
        </p:nvSpPr>
        <p:spPr>
          <a:xfrm>
            <a:off x="1256145" y="79107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5B4F7-1F0F-4D75-8160-05041BEF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9" y="1459086"/>
            <a:ext cx="3333750" cy="1390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3E67E6-D662-4BBE-AA4D-7737A89B9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07" y="3054149"/>
            <a:ext cx="1743075" cy="1495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26A68E-66D5-4782-B520-9FCF8AE0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578" y="890343"/>
            <a:ext cx="6136628" cy="44787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86A4F4-ABF8-4374-A3C2-5CD076403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682" y="6066025"/>
            <a:ext cx="8600694" cy="309802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C4133F2-C614-4132-A776-D73CDFFCB483}"/>
              </a:ext>
            </a:extLst>
          </p:cNvPr>
          <p:cNvSpPr/>
          <p:nvPr/>
        </p:nvSpPr>
        <p:spPr>
          <a:xfrm>
            <a:off x="8904303" y="5468645"/>
            <a:ext cx="346230" cy="42877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5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Words>323</Words>
  <Application>Microsoft Office PowerPoint</Application>
  <PresentationFormat>와이드스크린</PresentationFormat>
  <Paragraphs>104</Paragraphs>
  <Slides>18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Arial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정성욱2</dc:creator>
  <cp:lastModifiedBy>정 성욱2</cp:lastModifiedBy>
  <cp:revision>73</cp:revision>
  <dcterms:created xsi:type="dcterms:W3CDTF">2018-05-02T12:46:39Z</dcterms:created>
  <dcterms:modified xsi:type="dcterms:W3CDTF">2019-05-08T19:17:49Z</dcterms:modified>
</cp:coreProperties>
</file>